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1" r:id="rId5"/>
    <p:sldId id="272" r:id="rId6"/>
    <p:sldId id="271" r:id="rId7"/>
    <p:sldId id="265" r:id="rId8"/>
    <p:sldId id="266" r:id="rId9"/>
    <p:sldId id="267" r:id="rId10"/>
    <p:sldId id="269" r:id="rId11"/>
    <p:sldId id="268" r:id="rId12"/>
    <p:sldId id="27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BAB"/>
    <a:srgbClr val="EEA341"/>
    <a:srgbClr val="CD8174"/>
    <a:srgbClr val="6EB5C7"/>
    <a:srgbClr val="EEACD6"/>
    <a:srgbClr val="AA8FC6"/>
    <a:srgbClr val="55BBF9"/>
    <a:srgbClr val="9B3A2A"/>
    <a:srgbClr val="21467E"/>
    <a:srgbClr val="CA3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FA6E0-195C-4DDB-A45B-4BF80E5CB012}" type="datetimeFigureOut">
              <a:rPr lang="ru-RU" smtClean="0"/>
              <a:t>09.11.2021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5672-93CF-4E5F-9E50-C40A3EAE1825}" type="slidenum">
              <a:rPr lang="ru-RU" smtClean="0"/>
              <a:t>‹#›</a:t>
            </a:fld>
            <a:endParaRPr lang="ru-RU"/>
          </a:p>
        </p:txBody>
      </p:sp>
    </p:spTree>
    <p:extLst>
      <p:ext uri="{BB962C8B-B14F-4D97-AF65-F5344CB8AC3E}">
        <p14:creationId xmlns:p14="http://schemas.microsoft.com/office/powerpoint/2010/main" val="227674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D15672-93CF-4E5F-9E50-C40A3EAE1825}" type="slidenum">
              <a:rPr lang="ru-RU" smtClean="0"/>
              <a:t>10</a:t>
            </a:fld>
            <a:endParaRPr lang="ru-RU"/>
          </a:p>
        </p:txBody>
      </p:sp>
    </p:spTree>
    <p:extLst>
      <p:ext uri="{BB962C8B-B14F-4D97-AF65-F5344CB8AC3E}">
        <p14:creationId xmlns:p14="http://schemas.microsoft.com/office/powerpoint/2010/main" val="133198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142410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144737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235330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16783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59196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3680DA-6E3B-4C7E-8B16-3594070B9BEC}"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148782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3680DA-6E3B-4C7E-8B16-3594070B9BEC}" type="datetimeFigureOut">
              <a:rPr lang="ru-RU" smtClean="0"/>
              <a:t>09.11.2021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384315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3680DA-6E3B-4C7E-8B16-3594070B9BEC}" type="datetimeFigureOut">
              <a:rPr lang="ru-RU" smtClean="0"/>
              <a:t>09.11.2021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352166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3680DA-6E3B-4C7E-8B16-3594070B9BEC}" type="datetimeFigureOut">
              <a:rPr lang="ru-RU" smtClean="0"/>
              <a:t>09.11.2021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411178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E3680DA-6E3B-4C7E-8B16-3594070B9BEC}"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372737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E3680DA-6E3B-4C7E-8B16-3594070B9BEC}"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DFCCD8-64FE-4756-AF72-C12E25B496F1}" type="slidenum">
              <a:rPr lang="ru-RU" smtClean="0"/>
              <a:t>‹#›</a:t>
            </a:fld>
            <a:endParaRPr lang="ru-RU"/>
          </a:p>
        </p:txBody>
      </p:sp>
    </p:spTree>
    <p:extLst>
      <p:ext uri="{BB962C8B-B14F-4D97-AF65-F5344CB8AC3E}">
        <p14:creationId xmlns:p14="http://schemas.microsoft.com/office/powerpoint/2010/main" val="270227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680DA-6E3B-4C7E-8B16-3594070B9BEC}" type="datetimeFigureOut">
              <a:rPr lang="ru-RU" smtClean="0"/>
              <a:t>09.11.2021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FCCD8-64FE-4756-AF72-C12E25B496F1}" type="slidenum">
              <a:rPr lang="ru-RU" smtClean="0"/>
              <a:t>‹#›</a:t>
            </a:fld>
            <a:endParaRPr lang="ru-RU"/>
          </a:p>
        </p:txBody>
      </p:sp>
    </p:spTree>
    <p:extLst>
      <p:ext uri="{BB962C8B-B14F-4D97-AF65-F5344CB8AC3E}">
        <p14:creationId xmlns:p14="http://schemas.microsoft.com/office/powerpoint/2010/main" val="92569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DmXAzfA-0wOqtVzklATWRGL0s2vd-ef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acebook.com/groups/fleaukazakhst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acebook.com/hashtag/bonnef%C3%AAtemonprof?__eep__=6&amp;__cft__%5b0%5d=AZWkm2qxhJwWl3ulUxmN6qg9BypSUg78JpKUHGPGdB_9oen9bzTToXGKzkmgfYI6-6Tjtie_3v7ESXAOpN68BytuRoK2YbHmBaX7J3ZyNhpb9TavZdqwofb1RRtTrL9SkHsvZFq1kwVUYOL1prWPk_PtiGVq8pQasO12KmkWqcoJrr_QAhaQnGkj9zUuXUVfOV4&amp;__tn__=*NK-R"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0428" y="0"/>
            <a:ext cx="9144000" cy="2387600"/>
          </a:xfrm>
        </p:spPr>
        <p:txBody>
          <a:bodyPr/>
          <a:lstStyle/>
          <a:p>
            <a:r>
              <a:rPr lang="fr-FR" b="1" dirty="0"/>
              <a:t>Association kazakhstanaise des enseignants de français</a:t>
            </a:r>
            <a:endParaRPr lang="ru-RU" dirty="0"/>
          </a:p>
        </p:txBody>
      </p:sp>
      <p:sp>
        <p:nvSpPr>
          <p:cNvPr id="3" name="Подзаголовок 2"/>
          <p:cNvSpPr>
            <a:spLocks noGrp="1"/>
          </p:cNvSpPr>
          <p:nvPr>
            <p:ph type="subTitle" idx="1"/>
          </p:nvPr>
        </p:nvSpPr>
        <p:spPr>
          <a:xfrm>
            <a:off x="168165" y="5528441"/>
            <a:ext cx="11740055" cy="1129752"/>
          </a:xfrm>
        </p:spPr>
        <p:txBody>
          <a:bodyPr/>
          <a:lstStyle/>
          <a:p>
            <a:r>
              <a:rPr lang="en-US" dirty="0" smtClean="0"/>
              <a:t>Groupe Facebook de l’AKEF -&gt; </a:t>
            </a:r>
            <a:r>
              <a:rPr lang="fr-FR" dirty="0" smtClean="0"/>
              <a:t>https:// www.facebook.com/groups/fleaukazakhstan/</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0452" t="9883" r="31084" b="14453"/>
          <a:stretch/>
        </p:blipFill>
        <p:spPr>
          <a:xfrm>
            <a:off x="4466896" y="2479949"/>
            <a:ext cx="2564524" cy="2522482"/>
          </a:xfrm>
          <a:prstGeom prst="ellipse">
            <a:avLst/>
          </a:prstGeom>
        </p:spPr>
      </p:pic>
    </p:spTree>
    <p:extLst>
      <p:ext uri="{BB962C8B-B14F-4D97-AF65-F5344CB8AC3E}">
        <p14:creationId xmlns:p14="http://schemas.microsoft.com/office/powerpoint/2010/main" val="396342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EACD6"/>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fr-FR" sz="3100" b="1" dirty="0"/>
              <a:t>Veuillez regarder toutes les vidéos de la célébration de la Journée Internationale des enseignants de français au Kazakhstan le 26 novembre 2020 </a:t>
            </a:r>
            <a:endParaRPr lang="ru-RU" b="1" dirty="0"/>
          </a:p>
        </p:txBody>
      </p:sp>
      <p:sp>
        <p:nvSpPr>
          <p:cNvPr id="3" name="Объект 2"/>
          <p:cNvSpPr>
            <a:spLocks noGrp="1"/>
          </p:cNvSpPr>
          <p:nvPr>
            <p:ph idx="1"/>
          </p:nvPr>
        </p:nvSpPr>
        <p:spPr>
          <a:xfrm>
            <a:off x="932792" y="1163473"/>
            <a:ext cx="11027979" cy="4351338"/>
          </a:xfrm>
        </p:spPr>
        <p:txBody>
          <a:bodyPr/>
          <a:lstStyle/>
          <a:p>
            <a:endParaRPr lang="fr-FR" dirty="0"/>
          </a:p>
          <a:p>
            <a:r>
              <a:rPr lang="fr-FR" dirty="0"/>
              <a:t>Lien </a:t>
            </a:r>
            <a:r>
              <a:rPr lang="fr-FR" dirty="0" smtClean="0"/>
              <a:t>sur YOUTUBE-&gt; </a:t>
            </a:r>
            <a:r>
              <a:rPr lang="fr-FR" dirty="0">
                <a:hlinkClick r:id="rId3"/>
              </a:rPr>
              <a:t>https://</a:t>
            </a:r>
            <a:r>
              <a:rPr lang="fr-FR" dirty="0" smtClean="0">
                <a:hlinkClick r:id="rId3"/>
              </a:rPr>
              <a:t>www.youtube.com/playlist?list=PLDmXAzfA-0wOqtVzklATWRGL0s2vd-ef2</a:t>
            </a:r>
            <a:r>
              <a:rPr lang="fr-FR" dirty="0" smtClean="0"/>
              <a:t> </a:t>
            </a:r>
            <a:endParaRPr lang="ru-RU" dirty="0"/>
          </a:p>
        </p:txBody>
      </p:sp>
      <p:pic>
        <p:nvPicPr>
          <p:cNvPr id="4" name="Рисунок 3"/>
          <p:cNvPicPr>
            <a:picLocks noChangeAspect="1"/>
          </p:cNvPicPr>
          <p:nvPr/>
        </p:nvPicPr>
        <p:blipFill rotWithShape="1">
          <a:blip r:embed="rId4"/>
          <a:srcRect l="42030" t="28355" r="2722" b="6446"/>
          <a:stretch/>
        </p:blipFill>
        <p:spPr>
          <a:xfrm>
            <a:off x="1460938" y="2575033"/>
            <a:ext cx="5486400" cy="4046484"/>
          </a:xfrm>
          <a:prstGeom prst="rect">
            <a:avLst/>
          </a:prstGeom>
        </p:spPr>
      </p:pic>
      <p:pic>
        <p:nvPicPr>
          <p:cNvPr id="5" name="Рисунок 4"/>
          <p:cNvPicPr>
            <a:picLocks noChangeAspect="1"/>
          </p:cNvPicPr>
          <p:nvPr/>
        </p:nvPicPr>
        <p:blipFill>
          <a:blip r:embed="rId5"/>
          <a:stretch>
            <a:fillRect/>
          </a:stretch>
        </p:blipFill>
        <p:spPr>
          <a:xfrm>
            <a:off x="7714592" y="2718525"/>
            <a:ext cx="2757775" cy="3902992"/>
          </a:xfrm>
          <a:prstGeom prst="rect">
            <a:avLst/>
          </a:prstGeom>
        </p:spPr>
      </p:pic>
    </p:spTree>
    <p:extLst>
      <p:ext uri="{BB962C8B-B14F-4D97-AF65-F5344CB8AC3E}">
        <p14:creationId xmlns:p14="http://schemas.microsoft.com/office/powerpoint/2010/main" val="70757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A8FC6"/>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fr-FR" sz="4800" b="1" dirty="0" smtClean="0"/>
              <a:t>Le Printemps francophone 2021</a:t>
            </a:r>
            <a:endParaRPr lang="ru-RU" sz="4800" b="1" dirty="0"/>
          </a:p>
        </p:txBody>
      </p:sp>
      <p:sp>
        <p:nvSpPr>
          <p:cNvPr id="3" name="Объект 2"/>
          <p:cNvSpPr>
            <a:spLocks noGrp="1"/>
          </p:cNvSpPr>
          <p:nvPr>
            <p:ph idx="1"/>
          </p:nvPr>
        </p:nvSpPr>
        <p:spPr>
          <a:xfrm>
            <a:off x="457200" y="1825625"/>
            <a:ext cx="4006516" cy="4351338"/>
          </a:xfrm>
        </p:spPr>
        <p:txBody>
          <a:bodyPr>
            <a:normAutofit fontScale="62500" lnSpcReduction="20000"/>
          </a:bodyPr>
          <a:lstStyle/>
          <a:p>
            <a:r>
              <a:rPr lang="fr-FR" dirty="0" smtClean="0"/>
              <a:t>L'Association Kazakhstanaise des enseignants de français (AKEF) vous invite à participer aux événements de la Semaine de la langue française, qui se tiendra du 5 au 9 avril 2021 dans le cadre de la célébration du Printemps Francophone au Kazakhstan.</a:t>
            </a:r>
          </a:p>
          <a:p>
            <a:pPr algn="just"/>
            <a:r>
              <a:rPr lang="fr-FR" dirty="0" smtClean="0"/>
              <a:t>La Semaine de la langue française, organisée par l'AKEF, en collaboration avec les Ambassades de France et de Belgique au Kazakhstan, les Alliances Françaises et les centres de ressources français au Kazakhstan, vise à élargir l'espace multiculturel, à développer l'activité créative et l'intégration eurasienne de la jeunesse kazakhstanaise.</a:t>
            </a:r>
            <a:endParaRPr lang="ru-RU" dirty="0"/>
          </a:p>
        </p:txBody>
      </p:sp>
      <p:pic>
        <p:nvPicPr>
          <p:cNvPr id="4" name="Рисунок 3"/>
          <p:cNvPicPr>
            <a:picLocks noChangeAspect="1"/>
          </p:cNvPicPr>
          <p:nvPr/>
        </p:nvPicPr>
        <p:blipFill>
          <a:blip r:embed="rId2"/>
          <a:stretch>
            <a:fillRect/>
          </a:stretch>
        </p:blipFill>
        <p:spPr>
          <a:xfrm>
            <a:off x="4608095" y="1690688"/>
            <a:ext cx="7331242" cy="4123824"/>
          </a:xfrm>
          <a:prstGeom prst="rect">
            <a:avLst/>
          </a:prstGeom>
        </p:spPr>
      </p:pic>
    </p:spTree>
    <p:extLst>
      <p:ext uri="{BB962C8B-B14F-4D97-AF65-F5344CB8AC3E}">
        <p14:creationId xmlns:p14="http://schemas.microsoft.com/office/powerpoint/2010/main" val="323390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6EB5C7"/>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Le Groupe </a:t>
            </a:r>
            <a:r>
              <a:rPr lang="en-US" b="1" dirty="0"/>
              <a:t>sur FACEBOOK </a:t>
            </a:r>
            <a:r>
              <a:rPr lang="en-US" sz="4000" dirty="0">
                <a:hlinkClick r:id="rId2"/>
              </a:rPr>
              <a:t>https://www.facebook.com/groups/fleaukazakhstan</a:t>
            </a:r>
            <a:r>
              <a:rPr lang="en-US" sz="4000" dirty="0" smtClean="0">
                <a:hlinkClick r:id="rId2"/>
              </a:rPr>
              <a:t>/</a:t>
            </a:r>
            <a:r>
              <a:rPr lang="en-US" sz="4000" dirty="0" smtClean="0"/>
              <a:t> </a:t>
            </a:r>
            <a:endParaRPr lang="ru-RU" dirty="0"/>
          </a:p>
        </p:txBody>
      </p:sp>
      <p:pic>
        <p:nvPicPr>
          <p:cNvPr id="4" name="Рисунок 3"/>
          <p:cNvPicPr>
            <a:picLocks noChangeAspect="1"/>
          </p:cNvPicPr>
          <p:nvPr/>
        </p:nvPicPr>
        <p:blipFill rotWithShape="1">
          <a:blip r:embed="rId3"/>
          <a:srcRect l="26189" t="13315" r="1922" b="31218"/>
          <a:stretch/>
        </p:blipFill>
        <p:spPr>
          <a:xfrm>
            <a:off x="1323390" y="1828799"/>
            <a:ext cx="9376694" cy="4521758"/>
          </a:xfrm>
          <a:prstGeom prst="rect">
            <a:avLst/>
          </a:prstGeom>
        </p:spPr>
      </p:pic>
    </p:spTree>
    <p:extLst>
      <p:ext uri="{BB962C8B-B14F-4D97-AF65-F5344CB8AC3E}">
        <p14:creationId xmlns:p14="http://schemas.microsoft.com/office/powerpoint/2010/main" val="217783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p:txBody>
          <a:bodyPr/>
          <a:lstStyle/>
          <a:p>
            <a:r>
              <a:rPr lang="fr-FR" b="1" cap="all" dirty="0" smtClean="0"/>
              <a:t>OBJECTIFS DE L’ASSOCIATION :</a:t>
            </a:r>
            <a:r>
              <a:rPr lang="fr-FR" cap="all" dirty="0" smtClean="0"/>
              <a:t> </a:t>
            </a:r>
            <a:endParaRPr lang="ru-RU" dirty="0"/>
          </a:p>
        </p:txBody>
      </p:sp>
      <p:sp>
        <p:nvSpPr>
          <p:cNvPr id="3" name="Объект 2"/>
          <p:cNvSpPr>
            <a:spLocks noGrp="1"/>
          </p:cNvSpPr>
          <p:nvPr>
            <p:ph idx="1"/>
          </p:nvPr>
        </p:nvSpPr>
        <p:spPr/>
        <p:txBody>
          <a:bodyPr/>
          <a:lstStyle/>
          <a:p>
            <a:pPr marL="0" indent="0" fontAlgn="base">
              <a:buNone/>
            </a:pPr>
            <a:r>
              <a:rPr lang="fr-FR" dirty="0" smtClean="0"/>
              <a:t>• </a:t>
            </a:r>
            <a:r>
              <a:rPr lang="fr-FR" dirty="0"/>
              <a:t>organiser des séminaires didactiques ;</a:t>
            </a:r>
            <a:br>
              <a:rPr lang="fr-FR" dirty="0"/>
            </a:br>
            <a:r>
              <a:rPr lang="fr-FR" dirty="0"/>
              <a:t>• organiser des concours de langue, de poésie, de chanson françaises avec la participation des élèves et étudiants ;</a:t>
            </a:r>
            <a:br>
              <a:rPr lang="fr-FR" dirty="0"/>
            </a:br>
            <a:r>
              <a:rPr lang="fr-FR" dirty="0"/>
              <a:t>• impliquer les francophones et les francophiles dans les manifestations éducatives et culturelles </a:t>
            </a:r>
            <a:r>
              <a:rPr lang="fr-FR" dirty="0" smtClean="0"/>
              <a:t>francophones;</a:t>
            </a:r>
            <a:r>
              <a:rPr lang="fr-FR" dirty="0"/>
              <a:t/>
            </a:r>
            <a:br>
              <a:rPr lang="fr-FR" dirty="0"/>
            </a:br>
            <a:r>
              <a:rPr lang="fr-FR" dirty="0"/>
              <a:t>• aider à établir des relations avec les homologues étrangers et à élaborer des projets communs ;</a:t>
            </a:r>
            <a:br>
              <a:rPr lang="fr-FR" dirty="0"/>
            </a:br>
            <a:r>
              <a:rPr lang="fr-FR" dirty="0"/>
              <a:t>• informer sur les activités de l’Association.</a:t>
            </a:r>
            <a:endParaRPr lang="ru-RU" dirty="0"/>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0452" t="9883" r="31084" b="14453"/>
          <a:stretch/>
        </p:blipFill>
        <p:spPr>
          <a:xfrm>
            <a:off x="10410092" y="5155119"/>
            <a:ext cx="1590822" cy="1564743"/>
          </a:xfrm>
          <a:prstGeom prst="ellipse">
            <a:avLst/>
          </a:prstGeom>
        </p:spPr>
      </p:pic>
    </p:spTree>
    <p:extLst>
      <p:ext uri="{BB962C8B-B14F-4D97-AF65-F5344CB8AC3E}">
        <p14:creationId xmlns:p14="http://schemas.microsoft.com/office/powerpoint/2010/main" val="353116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CC99"/>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b="1" cap="all" dirty="0" smtClean="0"/>
              <a:t>ACTIVITÉS :</a:t>
            </a:r>
            <a:r>
              <a:rPr lang="fr-FR" cap="all" dirty="0" smtClean="0"/>
              <a:t> </a:t>
            </a:r>
            <a:endParaRPr lang="ru-RU" dirty="0"/>
          </a:p>
        </p:txBody>
      </p:sp>
      <p:sp>
        <p:nvSpPr>
          <p:cNvPr id="3" name="Объект 2"/>
          <p:cNvSpPr>
            <a:spLocks noGrp="1"/>
          </p:cNvSpPr>
          <p:nvPr>
            <p:ph idx="1"/>
          </p:nvPr>
        </p:nvSpPr>
        <p:spPr>
          <a:xfrm>
            <a:off x="500576" y="1459865"/>
            <a:ext cx="10515600" cy="4351338"/>
          </a:xfrm>
        </p:spPr>
        <p:txBody>
          <a:bodyPr>
            <a:normAutofit fontScale="85000" lnSpcReduction="20000"/>
          </a:bodyPr>
          <a:lstStyle/>
          <a:p>
            <a:pPr fontAlgn="base"/>
            <a:r>
              <a:rPr lang="fr-FR" dirty="0" smtClean="0"/>
              <a:t>1</a:t>
            </a:r>
            <a:r>
              <a:rPr lang="fr-FR" dirty="0"/>
              <a:t>) Les Séminaires/webinaires didactiques (régional, mensuel, annuel)</a:t>
            </a:r>
            <a:br>
              <a:rPr lang="fr-FR" dirty="0"/>
            </a:br>
            <a:r>
              <a:rPr lang="fr-FR" dirty="0"/>
              <a:t/>
            </a:r>
            <a:br>
              <a:rPr lang="fr-FR" dirty="0"/>
            </a:br>
            <a:r>
              <a:rPr lang="fr-FR" dirty="0"/>
              <a:t>2) L’organisation des Journées d’information</a:t>
            </a:r>
            <a:br>
              <a:rPr lang="fr-FR" dirty="0"/>
            </a:br>
            <a:r>
              <a:rPr lang="fr-FR" dirty="0"/>
              <a:t>La participation aux manifestations culturelles et éducatives</a:t>
            </a:r>
            <a:br>
              <a:rPr lang="fr-FR" dirty="0"/>
            </a:br>
            <a:r>
              <a:rPr lang="fr-FR" dirty="0"/>
              <a:t>a/ les Journées de la Francophonie</a:t>
            </a:r>
            <a:br>
              <a:rPr lang="fr-FR" dirty="0"/>
            </a:br>
            <a:r>
              <a:rPr lang="fr-FR" dirty="0"/>
              <a:t>b/ les Journées de printemps</a:t>
            </a:r>
            <a:br>
              <a:rPr lang="fr-FR" dirty="0"/>
            </a:br>
            <a:r>
              <a:rPr lang="fr-FR" dirty="0"/>
              <a:t/>
            </a:r>
            <a:br>
              <a:rPr lang="fr-FR" dirty="0"/>
            </a:br>
            <a:r>
              <a:rPr lang="fr-FR" dirty="0"/>
              <a:t>3) L’organisation de la Semaine de la Langue Française</a:t>
            </a:r>
            <a:br>
              <a:rPr lang="fr-FR" dirty="0"/>
            </a:br>
            <a:r>
              <a:rPr lang="fr-FR" dirty="0"/>
              <a:t>• Déclamation</a:t>
            </a:r>
            <a:br>
              <a:rPr lang="fr-FR" dirty="0"/>
            </a:br>
            <a:r>
              <a:rPr lang="fr-FR" dirty="0"/>
              <a:t>• Mozaïque régionale (cuisine, traditions, chansons, danses des peuples du Kazakhstan)</a:t>
            </a:r>
            <a:br>
              <a:rPr lang="fr-FR" dirty="0"/>
            </a:br>
            <a:r>
              <a:rPr lang="fr-FR" dirty="0"/>
              <a:t>• Présentations à caractère informatif sur le monde francophone</a:t>
            </a:r>
            <a:br>
              <a:rPr lang="fr-FR" dirty="0"/>
            </a:br>
            <a:r>
              <a:rPr lang="fr-FR" dirty="0"/>
              <a:t>• Mon projet personnel</a:t>
            </a:r>
            <a:br>
              <a:rPr lang="fr-FR" dirty="0"/>
            </a:br>
            <a:r>
              <a:rPr lang="fr-FR" dirty="0"/>
              <a:t>• Olympiade linguistique (entre les universités linguistiques et non-linguistiques)</a:t>
            </a:r>
            <a:br>
              <a:rPr lang="fr-FR" dirty="0"/>
            </a:br>
            <a:r>
              <a:rPr lang="fr-FR" dirty="0"/>
              <a:t>• Concours de vidéos et de présentations</a:t>
            </a:r>
            <a:endParaRPr lang="ru-RU" dirty="0"/>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0452" t="9883" r="31084" b="14453"/>
          <a:stretch/>
        </p:blipFill>
        <p:spPr>
          <a:xfrm>
            <a:off x="10389577" y="5028831"/>
            <a:ext cx="1590822" cy="1564743"/>
          </a:xfrm>
          <a:prstGeom prst="ellipse">
            <a:avLst/>
          </a:prstGeom>
        </p:spPr>
      </p:pic>
    </p:spTree>
    <p:extLst>
      <p:ext uri="{BB962C8B-B14F-4D97-AF65-F5344CB8AC3E}">
        <p14:creationId xmlns:p14="http://schemas.microsoft.com/office/powerpoint/2010/main" val="166366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9933"/>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4148"/>
            <a:ext cx="10515600" cy="1325563"/>
          </a:xfrm>
        </p:spPr>
        <p:txBody>
          <a:bodyPr/>
          <a:lstStyle/>
          <a:p>
            <a:r>
              <a:rPr lang="fr-FR" b="1" cap="all" dirty="0" smtClean="0"/>
              <a:t>NOMBRE D’ADHÉRENTS :</a:t>
            </a:r>
            <a:endParaRPr lang="ru-RU" b="1" dirty="0"/>
          </a:p>
        </p:txBody>
      </p:sp>
      <p:sp>
        <p:nvSpPr>
          <p:cNvPr id="3" name="Объект 2"/>
          <p:cNvSpPr>
            <a:spLocks noGrp="1"/>
          </p:cNvSpPr>
          <p:nvPr>
            <p:ph idx="1"/>
          </p:nvPr>
        </p:nvSpPr>
        <p:spPr/>
        <p:txBody>
          <a:bodyPr/>
          <a:lstStyle/>
          <a:p>
            <a:pPr fontAlgn="base"/>
            <a:r>
              <a:rPr lang="fr-FR" dirty="0"/>
              <a:t> 102 enseignants y compris 43 du supérieur 59 du secondaire font partie de l’AKEF du Kazakhstan.</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0452" t="9883" r="31084" b="14453"/>
          <a:stretch/>
        </p:blipFill>
        <p:spPr>
          <a:xfrm>
            <a:off x="10081741" y="197925"/>
            <a:ext cx="1590822" cy="1564743"/>
          </a:xfrm>
          <a:prstGeom prst="ellipse">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31" y="2908369"/>
            <a:ext cx="3273278" cy="3273278"/>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18374"/>
          <a:stretch/>
        </p:blipFill>
        <p:spPr>
          <a:xfrm>
            <a:off x="4363518" y="4545008"/>
            <a:ext cx="3464964" cy="212123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047" y="2908368"/>
            <a:ext cx="3435921" cy="3435921"/>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t="9642" b="45640"/>
          <a:stretch/>
        </p:blipFill>
        <p:spPr>
          <a:xfrm>
            <a:off x="4111478" y="2692443"/>
            <a:ext cx="4101093" cy="1833925"/>
          </a:xfrm>
          <a:prstGeom prst="rect">
            <a:avLst/>
          </a:prstGeom>
        </p:spPr>
      </p:pic>
    </p:spTree>
    <p:extLst>
      <p:ext uri="{BB962C8B-B14F-4D97-AF65-F5344CB8AC3E}">
        <p14:creationId xmlns:p14="http://schemas.microsoft.com/office/powerpoint/2010/main" val="206622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7DBAB"/>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720" y="254817"/>
            <a:ext cx="10515600" cy="1325563"/>
          </a:xfrm>
        </p:spPr>
        <p:txBody>
          <a:bodyPr/>
          <a:lstStyle/>
          <a:p>
            <a:r>
              <a:rPr lang="en-US" b="1" dirty="0" smtClean="0"/>
              <a:t>Séminaires de formation au Kazakhstan</a:t>
            </a:r>
            <a:endParaRPr lang="ru-RU" b="1" dirty="0"/>
          </a:p>
        </p:txBody>
      </p:sp>
      <p:pic>
        <p:nvPicPr>
          <p:cNvPr id="4" name="Рисунок 3"/>
          <p:cNvPicPr>
            <a:picLocks noChangeAspect="1"/>
          </p:cNvPicPr>
          <p:nvPr/>
        </p:nvPicPr>
        <p:blipFill>
          <a:blip r:embed="rId2"/>
          <a:stretch>
            <a:fillRect/>
          </a:stretch>
        </p:blipFill>
        <p:spPr>
          <a:xfrm>
            <a:off x="1927274" y="1493739"/>
            <a:ext cx="7554351" cy="5046727"/>
          </a:xfrm>
          <a:prstGeom prst="rect">
            <a:avLst/>
          </a:prstGeom>
        </p:spPr>
      </p:pic>
    </p:spTree>
    <p:extLst>
      <p:ext uri="{BB962C8B-B14F-4D97-AF65-F5344CB8AC3E}">
        <p14:creationId xmlns:p14="http://schemas.microsoft.com/office/powerpoint/2010/main" val="290191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EA341"/>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65" y="0"/>
            <a:ext cx="10515600" cy="1325563"/>
          </a:xfrm>
        </p:spPr>
        <p:txBody>
          <a:bodyPr/>
          <a:lstStyle/>
          <a:p>
            <a:pPr algn="ctr"/>
            <a:r>
              <a:rPr lang="en-US" b="1" dirty="0" smtClean="0"/>
              <a:t>Formation des professeurs en France</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9988" y="1291390"/>
            <a:ext cx="7880836" cy="5264153"/>
          </a:xfrm>
        </p:spPr>
      </p:pic>
    </p:spTree>
    <p:extLst>
      <p:ext uri="{BB962C8B-B14F-4D97-AF65-F5344CB8AC3E}">
        <p14:creationId xmlns:p14="http://schemas.microsoft.com/office/powerpoint/2010/main" val="267933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999FF"/>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sz="3100" b="1" dirty="0" smtClean="0"/>
              <a:t>L'Association Kazakhstanaise des enseignants de français a gagné le concours des projets d’Initiative Nationale ou Régionale lancé par la Fédération Internationale des Professeurs de Français (FIPF).</a:t>
            </a:r>
            <a:endParaRPr lang="ru-RU" dirty="0"/>
          </a:p>
        </p:txBody>
      </p:sp>
      <p:sp>
        <p:nvSpPr>
          <p:cNvPr id="3" name="Объект 2"/>
          <p:cNvSpPr>
            <a:spLocks noGrp="1"/>
          </p:cNvSpPr>
          <p:nvPr>
            <p:ph idx="1"/>
          </p:nvPr>
        </p:nvSpPr>
        <p:spPr>
          <a:xfrm>
            <a:off x="3729789" y="1825624"/>
            <a:ext cx="8001000" cy="4803775"/>
          </a:xfrm>
        </p:spPr>
        <p:txBody>
          <a:bodyPr>
            <a:normAutofit fontScale="40000" lnSpcReduction="20000"/>
          </a:bodyPr>
          <a:lstStyle/>
          <a:p>
            <a:r>
              <a:rPr lang="fr-FR" sz="3800" dirty="0" smtClean="0"/>
              <a:t>La </a:t>
            </a:r>
            <a:r>
              <a:rPr lang="fr-FR" sz="3800" dirty="0"/>
              <a:t>demande de l’Association kazakhstanaise des enseignants de français (AKEF) faite dans le cadre de l’appel d’offres 2020 du Fonds d’innovation pédagogique de la Fédération Internationale des Professeurs de Français en partenariat avec l’Organisation Internationale de la Francophonie a été retenue par le comité de pilotage du projet en septembre 2020. </a:t>
            </a:r>
          </a:p>
          <a:p>
            <a:r>
              <a:rPr lang="fr-FR" sz="3800" dirty="0"/>
              <a:t>Le projet de l’AKEF «Mon métier, professeur de français au Kazakhstan» vise à encourager des jeunes à opter pour le métier d’enseignant de français. </a:t>
            </a:r>
          </a:p>
          <a:p>
            <a:r>
              <a:rPr lang="fr-FR" sz="3800" dirty="0"/>
              <a:t>En 2020, un soutien financier sera accordé pour la réalisation des actions dont la formation des enseignants de français kazakhstanais y compris les enseignants du secondaire et du supérieur, les étudiants d’universités en Licence et en Master. </a:t>
            </a:r>
          </a:p>
          <a:p>
            <a:r>
              <a:rPr lang="fr-FR" sz="3800" dirty="0"/>
              <a:t>La formation se base sur la méthodologique théorique, la mise en place pratique des compétences professionnelles ainsi que l’accompagnement des étudiants.</a:t>
            </a:r>
          </a:p>
          <a:p>
            <a:r>
              <a:rPr lang="fr-FR" sz="3800" dirty="0"/>
              <a:t>Ce projet se met en place en commun avec les écoles d’Almaty, de Pétropavlovsk et de Nur-Sultan, l’Institut de perfectionnement des maîtres d’école d’Almaty, l’Université Nationale Kazakhe Al-Farabi, l’Université des Langues du Monde et des Relations Internationales Abylaï Khan d’Almaty, l’Université Nationale de Kostanay, l’Université de Kazagandy, l’Université de Pétropavlovsk, l’Ambassade de Belgique, l’Agence AWEX, la Wallonie-Bruxelles International et les Universités de Francophonia de Nice.</a:t>
            </a:r>
          </a:p>
          <a:p>
            <a:r>
              <a:rPr lang="fr-FR" sz="3800" dirty="0"/>
              <a:t>Le numéro 431, Novembre-Décembre 2020, de la revue des professurs de français langue étrangère "Le Français dans le Monde" publiera l'article de cette initiative de l'AKEF.</a:t>
            </a:r>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749" t="2631"/>
          <a:stretch/>
        </p:blipFill>
        <p:spPr>
          <a:xfrm>
            <a:off x="708714" y="1690688"/>
            <a:ext cx="2577074" cy="4830428"/>
          </a:xfrm>
          <a:prstGeom prst="rect">
            <a:avLst/>
          </a:prstGeom>
        </p:spPr>
      </p:pic>
    </p:spTree>
    <p:extLst>
      <p:ext uri="{BB962C8B-B14F-4D97-AF65-F5344CB8AC3E}">
        <p14:creationId xmlns:p14="http://schemas.microsoft.com/office/powerpoint/2010/main" val="66108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3587"/>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fr-FR" sz="3200" b="1" dirty="0" smtClean="0"/>
              <a:t>Célébration </a:t>
            </a:r>
            <a:r>
              <a:rPr lang="fr-FR" sz="3200" b="1" dirty="0"/>
              <a:t>de la Journée Internationale des enseignants de français au Kazakhstan le 26 novembre 2020</a:t>
            </a:r>
            <a:endParaRPr lang="ru-RU" sz="3200" b="1" dirty="0"/>
          </a:p>
        </p:txBody>
      </p:sp>
      <p:sp>
        <p:nvSpPr>
          <p:cNvPr id="3" name="Объект 2"/>
          <p:cNvSpPr>
            <a:spLocks noGrp="1"/>
          </p:cNvSpPr>
          <p:nvPr>
            <p:ph idx="1"/>
          </p:nvPr>
        </p:nvSpPr>
        <p:spPr>
          <a:xfrm>
            <a:off x="838200" y="1840831"/>
            <a:ext cx="6886074" cy="4336131"/>
          </a:xfrm>
        </p:spPr>
        <p:txBody>
          <a:bodyPr>
            <a:normAutofit lnSpcReduction="10000"/>
          </a:bodyPr>
          <a:lstStyle/>
          <a:p>
            <a:pPr marL="0" indent="0">
              <a:buNone/>
            </a:pPr>
            <a:r>
              <a:rPr lang="fr-FR" dirty="0" smtClean="0"/>
              <a:t>En 2020 l’AKEF </a:t>
            </a:r>
            <a:r>
              <a:rPr lang="fr-FR" dirty="0"/>
              <a:t>a </a:t>
            </a:r>
            <a:r>
              <a:rPr lang="fr-FR" dirty="0" smtClean="0"/>
              <a:t>lancé les </a:t>
            </a:r>
            <a:r>
              <a:rPr lang="fr-FR" dirty="0"/>
              <a:t>événements suivants à destination des enseignants des universités et écoles kazakhstanaises, ainsi que des élèves et étudiants qui </a:t>
            </a:r>
            <a:r>
              <a:rPr lang="fr-FR" dirty="0" smtClean="0"/>
              <a:t>apprennaient </a:t>
            </a:r>
            <a:r>
              <a:rPr lang="fr-FR" dirty="0"/>
              <a:t>le français, notamment:</a:t>
            </a:r>
          </a:p>
          <a:p>
            <a:r>
              <a:rPr lang="fr-FR" dirty="0" smtClean="0"/>
              <a:t>Le </a:t>
            </a:r>
            <a:r>
              <a:rPr lang="fr-FR" dirty="0"/>
              <a:t>concours des vidéos créatives des enseignants de français - "RESTEZ CALME ET ENSEIGNEZ LE FRANÇAIS</a:t>
            </a:r>
            <a:r>
              <a:rPr lang="fr-FR" dirty="0" smtClean="0"/>
              <a:t>".</a:t>
            </a:r>
          </a:p>
          <a:p>
            <a:r>
              <a:rPr lang="fr-FR" dirty="0" smtClean="0"/>
              <a:t>Le défi </a:t>
            </a:r>
            <a:r>
              <a:rPr lang="fr-FR" dirty="0"/>
              <a:t>"Bonne fête, Mon Prof!" des étudiants et élèves sur les réseaux sociaux Instagram et TikTok.</a:t>
            </a:r>
          </a:p>
          <a:p>
            <a:endParaRPr lang="ru-RU" dirty="0"/>
          </a:p>
        </p:txBody>
      </p:sp>
      <p:pic>
        <p:nvPicPr>
          <p:cNvPr id="4" name="Рисунок 3"/>
          <p:cNvPicPr>
            <a:picLocks noChangeAspect="1"/>
          </p:cNvPicPr>
          <p:nvPr/>
        </p:nvPicPr>
        <p:blipFill>
          <a:blip r:embed="rId2"/>
          <a:stretch>
            <a:fillRect/>
          </a:stretch>
        </p:blipFill>
        <p:spPr>
          <a:xfrm>
            <a:off x="8287753" y="1564899"/>
            <a:ext cx="3444791" cy="4872789"/>
          </a:xfrm>
          <a:prstGeom prst="rect">
            <a:avLst/>
          </a:prstGeom>
        </p:spPr>
      </p:pic>
    </p:spTree>
    <p:extLst>
      <p:ext uri="{BB962C8B-B14F-4D97-AF65-F5344CB8AC3E}">
        <p14:creationId xmlns:p14="http://schemas.microsoft.com/office/powerpoint/2010/main" val="367873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5BBF9"/>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fr-FR" sz="3200" b="1" dirty="0" smtClean="0"/>
              <a:t>Célébration de la Journée Internationale des enseignants de français au Kazakhstan le 26 novembre 2020</a:t>
            </a:r>
            <a:endParaRPr lang="ru-RU" sz="3200" b="1" dirty="0"/>
          </a:p>
        </p:txBody>
      </p:sp>
      <p:sp>
        <p:nvSpPr>
          <p:cNvPr id="3" name="Объект 2"/>
          <p:cNvSpPr>
            <a:spLocks noGrp="1"/>
          </p:cNvSpPr>
          <p:nvPr>
            <p:ph idx="1"/>
          </p:nvPr>
        </p:nvSpPr>
        <p:spPr>
          <a:xfrm>
            <a:off x="6015789" y="1690688"/>
            <a:ext cx="5855368" cy="4351338"/>
          </a:xfrm>
        </p:spPr>
        <p:txBody>
          <a:bodyPr>
            <a:normAutofit fontScale="32500" lnSpcReduction="20000"/>
          </a:bodyPr>
          <a:lstStyle/>
          <a:p>
            <a:pPr marL="0" indent="0">
              <a:buNone/>
            </a:pPr>
            <a:r>
              <a:rPr lang="fr-FR" sz="3700" dirty="0"/>
              <a:t>Le 26 novembre 2020 la Journée Internationale des professeurs de français a été célébrée pour la deuxième fois dans le monde entier. </a:t>
            </a:r>
          </a:p>
          <a:p>
            <a:pPr marL="0" indent="0">
              <a:buNone/>
            </a:pPr>
            <a:r>
              <a:rPr lang="fr-FR" sz="3700" dirty="0"/>
              <a:t>Cette année la célébration de ce jour a passé au Kazakhstan à distance au vu de la situation actuelle du confinement à cause de la pandémie du coronavirus. </a:t>
            </a:r>
          </a:p>
          <a:p>
            <a:pPr marL="0" indent="0">
              <a:buNone/>
            </a:pPr>
            <a:r>
              <a:rPr lang="fr-FR" sz="3700" dirty="0"/>
              <a:t>Le programme de la célébration du JIPF 2020 comprenait la variété des événements pour la communauté des enseignants de français langue étrangère des pays de l'Asie Centrale. </a:t>
            </a:r>
          </a:p>
          <a:p>
            <a:pPr marL="0" indent="0">
              <a:buNone/>
            </a:pPr>
            <a:r>
              <a:rPr lang="fr-FR" sz="3700" dirty="0"/>
              <a:t>Toute la Journée les professeurs du Kazakhstan, du Kirghizstan, de l' Ouzbékistan, du Tadjikistan et du Turkménistan participaient aux célébrations numériques. </a:t>
            </a:r>
          </a:p>
          <a:p>
            <a:pPr marL="0" indent="0">
              <a:buNone/>
            </a:pPr>
            <a:r>
              <a:rPr lang="fr-FR" sz="3700" dirty="0"/>
              <a:t>L'Association kazakhstanaise des enseignants de français a beaucoup travaillé sur la préparation de tels événements comme le challenge pour les élèves et les étudiants qui apprennent le français </a:t>
            </a:r>
            <a:r>
              <a:rPr lang="fr-FR" sz="3700" dirty="0">
                <a:hlinkClick r:id="rId2"/>
              </a:rPr>
              <a:t>#Bonnefêtemonprof</a:t>
            </a:r>
            <a:r>
              <a:rPr lang="fr-FR" sz="3700" dirty="0"/>
              <a:t>, ainsi que le concours des vidéos pour les enseignants "Restez calme et enseignez le français" et la table ronde pour discuter des questions d'actualité du travail des professeurs de français au Kazakhstan.</a:t>
            </a:r>
          </a:p>
          <a:p>
            <a:pPr marL="0" indent="0">
              <a:buNone/>
            </a:pPr>
            <a:r>
              <a:rPr lang="fr-FR" sz="3700" dirty="0"/>
              <a:t>Les professeures de français </a:t>
            </a:r>
            <a:r>
              <a:rPr lang="fr-FR" sz="3700" dirty="0" smtClean="0"/>
              <a:t>Gulbaram Sadykova,  </a:t>
            </a:r>
            <a:r>
              <a:rPr lang="fr-FR" sz="3700" dirty="0"/>
              <a:t>Sholpan </a:t>
            </a:r>
            <a:r>
              <a:rPr lang="fr-FR" sz="3700" dirty="0" smtClean="0"/>
              <a:t>Méérbékova et </a:t>
            </a:r>
            <a:r>
              <a:rPr lang="fr-FR" sz="3700" dirty="0"/>
              <a:t>Margarita </a:t>
            </a:r>
            <a:r>
              <a:rPr lang="fr-FR" sz="3700" dirty="0" smtClean="0"/>
              <a:t>Trichik ont </a:t>
            </a:r>
            <a:r>
              <a:rPr lang="fr-FR" sz="3700" dirty="0"/>
              <a:t>été séléctionnées par le jury, composé de représentants de l'Ambassade de Belgique au Kazakhstan, et ont gagné les prix au concours des vidéos.</a:t>
            </a:r>
          </a:p>
          <a:p>
            <a:pPr marL="0" indent="0">
              <a:buNone/>
            </a:pPr>
            <a:r>
              <a:rPr lang="fr-FR" sz="3700" dirty="0"/>
              <a:t>Les professeurs de français du Kazakhstan sont devenus les lauréats sélectionnés par le jury, composé de représentants des Ambassades de France au Kazakhstan et en Ouzbékistan, qui sont bénéficiés des cadeaux du Parcours Maîtrise du Marathon numérique-2020 - des abonnements annuels aux plateformes numériques pour enseigner le français.</a:t>
            </a:r>
          </a:p>
          <a:p>
            <a:pPr marL="0" indent="0">
              <a:buNone/>
            </a:pPr>
            <a:r>
              <a:rPr lang="fr-FR" sz="3700" dirty="0"/>
              <a:t>La deuxième édition de la Journée internationale des professeurs de français en Asie Centrale a été très productive et dans une ambiance créative et constructive.</a:t>
            </a:r>
          </a:p>
          <a:p>
            <a:endParaRPr lang="ru-RU" dirty="0"/>
          </a:p>
        </p:txBody>
      </p:sp>
      <p:pic>
        <p:nvPicPr>
          <p:cNvPr id="4098" name="Picture 2" descr="Возможно, это изображение (3 человека, люди стоят и люди сидят)"/>
          <p:cNvPicPr>
            <a:picLocks noChangeAspect="1" noChangeArrowheads="1"/>
          </p:cNvPicPr>
          <p:nvPr/>
        </p:nvPicPr>
        <p:blipFill rotWithShape="1">
          <a:blip r:embed="rId3">
            <a:extLst>
              <a:ext uri="{28A0092B-C50C-407E-A947-70E740481C1C}">
                <a14:useLocalDpi xmlns:a14="http://schemas.microsoft.com/office/drawing/2010/main" val="0"/>
              </a:ext>
            </a:extLst>
          </a:blip>
          <a:srcRect l="15994" t="17284" r="13150"/>
          <a:stretch/>
        </p:blipFill>
        <p:spPr bwMode="auto">
          <a:xfrm>
            <a:off x="838200" y="1690688"/>
            <a:ext cx="4152846" cy="27269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озможно, это изображение (1 человек, борода и текст «10:29 3anиcb Alexis r»)"/>
          <p:cNvPicPr>
            <a:picLocks noChangeAspect="1" noChangeArrowheads="1"/>
          </p:cNvPicPr>
          <p:nvPr/>
        </p:nvPicPr>
        <p:blipFill rotWithShape="1">
          <a:blip r:embed="rId4">
            <a:extLst>
              <a:ext uri="{28A0092B-C50C-407E-A947-70E740481C1C}">
                <a14:useLocalDpi xmlns:a14="http://schemas.microsoft.com/office/drawing/2010/main" val="0"/>
              </a:ext>
            </a:extLst>
          </a:blip>
          <a:srcRect l="20367" t="36632" b="21579"/>
          <a:stretch/>
        </p:blipFill>
        <p:spPr bwMode="auto">
          <a:xfrm flipH="1">
            <a:off x="455248" y="4001294"/>
            <a:ext cx="2327274" cy="271399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l="6217" t="9079" r="6448" b="14473"/>
          <a:stretch/>
        </p:blipFill>
        <p:spPr>
          <a:xfrm>
            <a:off x="2782522" y="4417680"/>
            <a:ext cx="2877330" cy="1888959"/>
          </a:xfrm>
          <a:prstGeom prst="rect">
            <a:avLst/>
          </a:prstGeom>
        </p:spPr>
      </p:pic>
    </p:spTree>
    <p:extLst>
      <p:ext uri="{BB962C8B-B14F-4D97-AF65-F5344CB8AC3E}">
        <p14:creationId xmlns:p14="http://schemas.microsoft.com/office/powerpoint/2010/main" val="24415133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857</Words>
  <Application>Microsoft Office PowerPoint</Application>
  <PresentationFormat>Широкоэкранный</PresentationFormat>
  <Paragraphs>38</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Association kazakhstanaise des enseignants de français</vt:lpstr>
      <vt:lpstr>OBJECTIFS DE L’ASSOCIATION : </vt:lpstr>
      <vt:lpstr>ACTIVITÉS : </vt:lpstr>
      <vt:lpstr>NOMBRE D’ADHÉRENTS :</vt:lpstr>
      <vt:lpstr>Séminaires de formation au Kazakhstan</vt:lpstr>
      <vt:lpstr>Formation des professeurs en France</vt:lpstr>
      <vt:lpstr>L'Association Kazakhstanaise des enseignants de français a gagné le concours des projets d’Initiative Nationale ou Régionale lancé par la Fédération Internationale des Professeurs de Français (FIPF).</vt:lpstr>
      <vt:lpstr>Célébration de la Journée Internationale des enseignants de français au Kazakhstan le 26 novembre 2020</vt:lpstr>
      <vt:lpstr>Célébration de la Journée Internationale des enseignants de français au Kazakhstan le 26 novembre 2020</vt:lpstr>
      <vt:lpstr>Veuillez regarder toutes les vidéos de la célébration de la Journée Internationale des enseignants de français au Kazakhstan le 26 novembre 2020 </vt:lpstr>
      <vt:lpstr>Le Printemps francophone 2021</vt:lpstr>
      <vt:lpstr>Le Groupe sur FACEBOOK https://www.facebook.com/groups/fleaukazakhstan/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kazakhstanaise des enseignants de français</dc:title>
  <dc:creator>1</dc:creator>
  <cp:lastModifiedBy>1</cp:lastModifiedBy>
  <cp:revision>17</cp:revision>
  <dcterms:created xsi:type="dcterms:W3CDTF">2021-03-30T08:57:17Z</dcterms:created>
  <dcterms:modified xsi:type="dcterms:W3CDTF">2021-11-09T03:49:59Z</dcterms:modified>
</cp:coreProperties>
</file>